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301" r:id="rId3"/>
    <p:sldId id="302" r:id="rId4"/>
    <p:sldId id="303" r:id="rId5"/>
    <p:sldId id="304" r:id="rId6"/>
    <p:sldId id="305" r:id="rId7"/>
    <p:sldId id="313" r:id="rId8"/>
    <p:sldId id="257" r:id="rId9"/>
    <p:sldId id="306" r:id="rId10"/>
    <p:sldId id="296" r:id="rId11"/>
    <p:sldId id="309" r:id="rId12"/>
    <p:sldId id="307" r:id="rId13"/>
    <p:sldId id="310" r:id="rId14"/>
    <p:sldId id="311" r:id="rId15"/>
    <p:sldId id="312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3" d="100"/>
          <a:sy n="83" d="100"/>
        </p:scale>
        <p:origin x="61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2C9F26-910D-4C39-8E45-861830230194}" type="datetime1">
              <a:rPr lang="ru-RU"/>
              <a:pPr>
                <a:defRPr/>
              </a:pPr>
              <a:t>02.11.2023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88249A-5BD4-4B5E-BFEF-43A0542C98F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344946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6A27CB-2711-4B46-A07A-6B260CB10C4F}" type="datetime1">
              <a:rPr lang="ru-RU"/>
              <a:pPr>
                <a:defRPr/>
              </a:pPr>
              <a:t>02.11.2023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18D253-E3A6-4D30-9ED6-ED64364D7D6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46982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80C0E-E9CF-464A-A6F3-17CC8769D5B7}" type="datetime1">
              <a:rPr lang="ru-RU"/>
              <a:pPr>
                <a:defRPr/>
              </a:pPr>
              <a:t>02.11.2023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F156F7-3C90-4092-B805-9291356DD5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46153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922A6B-A79B-43C5-A26A-C220D9E3EE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1DA94E4-7AE4-4821-BE60-B38B2535BA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9A5BD2C-BBA9-4E56-B9E0-6153518207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CBBE0-2DFD-43B3-9CFD-04C1FC4ED089}" type="datetimeFigureOut">
              <a:rPr lang="ru-RU" smtClean="0"/>
              <a:t>02.11.2023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B9CA81F-7E00-48BF-850C-28381C2A4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896DB27-43C6-4589-BFA6-F581EE98F3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C1BF6-55CB-4EAB-ABD3-39E3628634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65405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DEC5F4-E0C8-42A8-B839-C019C958FE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FF091DE-86A7-43AC-AF8D-77306CA71A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BF13D03-ACCE-4C1B-BB77-D342E02D9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CBBE0-2DFD-43B3-9CFD-04C1FC4ED089}" type="datetimeFigureOut">
              <a:rPr lang="ru-RU" smtClean="0"/>
              <a:t>02.11.2023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776753C-AE87-4844-99B7-DCD0C06C1F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DD0B811-A895-4DA9-964B-7D9F897BCB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C1BF6-55CB-4EAB-ABD3-39E3628634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7060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0F017E-6165-4F13-BFB6-1F5857409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3BFC065-5D6A-4309-AFC6-78E19A5AA2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4CCA8A1-D46A-43F6-8DAB-029B293158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CBBE0-2DFD-43B3-9CFD-04C1FC4ED089}" type="datetimeFigureOut">
              <a:rPr lang="ru-RU" smtClean="0"/>
              <a:t>02.11.2023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835FABC-A2B5-4A5D-AD35-ECA027212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B3E47F6-2E86-4941-A94F-8FD25619D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C1BF6-55CB-4EAB-ABD3-39E3628634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2346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5F7FD7-25C3-492F-AD66-19A60457C5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BBCAD38-546F-4300-B270-BF7B49CEC7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71FC76B-B185-4974-882D-9DD8B5F8B6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AA0F1AF-7070-42F5-92B9-A4CF1C3BB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CBBE0-2DFD-43B3-9CFD-04C1FC4ED089}" type="datetimeFigureOut">
              <a:rPr lang="ru-RU" smtClean="0"/>
              <a:t>02.11.2023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1E6C68B-8C10-430D-B4CD-F9DB6C3C7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BDCB63A-C251-4806-8A6E-34926C006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C1BF6-55CB-4EAB-ABD3-39E3628634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13452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CD7CF8-6C33-42BE-8DAC-BACAB2B612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C2CDF28-B52B-4A63-9584-00B09F7690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778CDBB-C106-4523-9850-B1C78EDE5D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12542F3-BAF5-46F2-AABF-99AC43A522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2DA945D-7300-48AF-95DB-A2C431D5D0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8B6D9AB5-0907-4CB0-B89E-8741390A02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CBBE0-2DFD-43B3-9CFD-04C1FC4ED089}" type="datetimeFigureOut">
              <a:rPr lang="ru-RU" smtClean="0"/>
              <a:t>02.11.2023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4533B32-DF52-44D9-9F39-3D424C08ED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6F1BCA3-8EF5-47FC-9CB0-9EBC8CECB7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C1BF6-55CB-4EAB-ABD3-39E3628634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62105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87C508-F27B-4172-96CE-E076B63499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2620A1F-9297-4988-B52C-435E337D1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CBBE0-2DFD-43B3-9CFD-04C1FC4ED089}" type="datetimeFigureOut">
              <a:rPr lang="ru-RU" smtClean="0"/>
              <a:t>02.11.2023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7FBA1D8-34D6-458C-B24A-D7C1B80FB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C2B6232-3684-468C-AEF0-F5D73DDD50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C1BF6-55CB-4EAB-ABD3-39E3628634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02890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AC7F203-7A7C-44A6-8372-D585B77E69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CBBE0-2DFD-43B3-9CFD-04C1FC4ED089}" type="datetimeFigureOut">
              <a:rPr lang="ru-RU" smtClean="0"/>
              <a:t>02.11.2023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105C44B-CB09-49BD-B4E0-9AD52EF6F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104D0A3-6231-4C47-A673-713C61756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C1BF6-55CB-4EAB-ABD3-39E3628634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90013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1D9092-155B-487F-838E-7BB40CCA8B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20EAB3E-2662-4FFF-89B4-9BB0024993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7DB48B3-143B-46C7-A39F-11F5747AC0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60A1CDD-1261-4555-B2C0-5D57E99491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CBBE0-2DFD-43B3-9CFD-04C1FC4ED089}" type="datetimeFigureOut">
              <a:rPr lang="ru-RU" smtClean="0"/>
              <a:t>02.11.2023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C68E2AD-4DE7-41F8-9BDE-6573505E1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1BA7704-B95E-43E7-A783-EC9834EB01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C1BF6-55CB-4EAB-ABD3-39E3628634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7662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37259-A4C6-447D-AB79-EE370D6FD47D}" type="datetime1">
              <a:rPr lang="ru-RU"/>
              <a:pPr>
                <a:defRPr/>
              </a:pPr>
              <a:t>02.11.2023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773411-F83D-47AD-853E-CD9ABD6F6C0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890889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304AA8-AD73-417A-B860-0DE594F056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1B3FD0A-7579-49EB-A3E8-37BCD651E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D0004E1-841E-4D18-A894-EC4C6C112F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446F5F8-68A1-4F0F-AA5B-598412DFBB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CBBE0-2DFD-43B3-9CFD-04C1FC4ED089}" type="datetimeFigureOut">
              <a:rPr lang="ru-RU" smtClean="0"/>
              <a:t>02.11.2023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62AF61D-3117-4C9B-AF5F-D292F448E2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D1D6300-BCFA-4E1F-B70C-E13E254CB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C1BF6-55CB-4EAB-ABD3-39E3628634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31851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2801D0-7991-49B3-B9EE-1495B215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E4089A4-A8E0-4E8C-B620-E89F7AEFF0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4597017-EE00-46C5-AD84-8CEA6E4A94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CBBE0-2DFD-43B3-9CFD-04C1FC4ED089}" type="datetimeFigureOut">
              <a:rPr lang="ru-RU" smtClean="0"/>
              <a:t>02.11.2023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F977145-6284-4939-ADCB-76D47D71F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CA6E2E8-C39F-476D-9655-246FB939BA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C1BF6-55CB-4EAB-ABD3-39E3628634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52464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98C01077-CC8C-4969-A3A8-CA895BE4DE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10D2D05-C74F-4631-910C-0FF39AFC5A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968072F-51D3-46D1-B392-CA83257B4D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CBBE0-2DFD-43B3-9CFD-04C1FC4ED089}" type="datetimeFigureOut">
              <a:rPr lang="ru-RU" smtClean="0"/>
              <a:t>02.11.2023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1C8DC6-36B3-459E-8715-A43B5DD485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A929E88-FEF2-44F3-B7AA-6630686CEA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C1BF6-55CB-4EAB-ABD3-39E3628634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3383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7D385C-E8CB-4E22-AFA1-2BCEC17D7360}" type="datetime1">
              <a:rPr lang="ru-RU"/>
              <a:pPr>
                <a:defRPr/>
              </a:pPr>
              <a:t>02.11.2023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305DBB-2A08-4447-AC9D-96703D45F03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424196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33809-C2E6-4FDB-A949-498DB48C239E}" type="datetime1">
              <a:rPr lang="ru-RU"/>
              <a:pPr>
                <a:defRPr/>
              </a:pPr>
              <a:t>02.11.2023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95A822-77BC-46CD-B37A-A894F57AD66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92163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E5A13-AE59-44B6-9AC2-42BF864E2BA8}" type="datetime1">
              <a:rPr lang="ru-RU"/>
              <a:pPr>
                <a:defRPr/>
              </a:pPr>
              <a:t>02.11.2023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A0EB64-AB36-4300-8F51-A44957CFD40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08557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24FB91-83E6-4BF1-9B1C-09EAE77F7E97}" type="datetime1">
              <a:rPr lang="ru-RU"/>
              <a:pPr>
                <a:defRPr/>
              </a:pPr>
              <a:t>02.11.2023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4A28A4-B051-4688-9C69-7F832C3B2B5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14655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9C67C-57A0-412A-95B6-A6398C62BFA2}" type="datetime1">
              <a:rPr lang="ru-RU"/>
              <a:pPr>
                <a:defRPr/>
              </a:pPr>
              <a:t>02.11.2023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F74020-81EE-4770-BE07-86079AC3586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19007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D370F2-4BF7-4FD1-BB0B-076987677276}" type="datetime1">
              <a:rPr lang="ru-RU"/>
              <a:pPr>
                <a:defRPr/>
              </a:pPr>
              <a:t>02.11.2023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23EC73-E5BD-4F17-ACE6-CE44707BE3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27175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9EA4C-7C3F-4040-8778-5E836904ACB5}" type="datetime1">
              <a:rPr lang="ru-RU"/>
              <a:pPr>
                <a:defRPr/>
              </a:pPr>
              <a:t>02.11.2023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8D6268-1E66-44DA-8752-34FEE6F28A6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284832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599C64F-F0B1-4822-9EA0-54CD9F70DDD2}" type="datetime1">
              <a:rPr lang="ru-RU"/>
              <a:pPr>
                <a:defRPr/>
              </a:pPr>
              <a:t>02.11.2023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DF8E649B-4D49-44B2-8B5D-97D8923053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76838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FF6D26-A008-4D3D-BD4D-FD732A255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CA722AB-C8F3-45F2-894B-0470360087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0278B00-47B5-4F1E-8322-CD42A827C0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0CBBE0-2DFD-43B3-9CFD-04C1FC4ED089}" type="datetimeFigureOut">
              <a:rPr lang="ru-RU" smtClean="0"/>
              <a:t>02.11.2023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6894349-DC23-46E9-A723-12ABE66DE9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B645FD5-8E27-4CCA-A334-1B072E9BAD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FC1BF6-55CB-4EAB-ABD3-39E3628634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1645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>
          <a:xfrm>
            <a:off x="1524001" y="476250"/>
            <a:ext cx="8913813" cy="1143000"/>
          </a:xfrm>
        </p:spPr>
        <p:txBody>
          <a:bodyPr/>
          <a:lstStyle/>
          <a:p>
            <a:r>
              <a:rPr lang="ru-RU" alt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профессиональное образовательное учреждение </a:t>
            </a:r>
            <a:br>
              <a:rPr lang="ru-RU" alt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«Кущёвский медицинский колледж»</a:t>
            </a:r>
            <a:br>
              <a:rPr lang="ru-RU" alt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министерства здравоохранения Краснодарского края</a:t>
            </a:r>
            <a:br>
              <a:rPr lang="ru-RU" alt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alt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dirty="0"/>
          </a:p>
        </p:txBody>
      </p:sp>
      <p:sp>
        <p:nvSpPr>
          <p:cNvPr id="2051" name="Объект 2"/>
          <p:cNvSpPr>
            <a:spLocks noGrp="1"/>
          </p:cNvSpPr>
          <p:nvPr>
            <p:ph idx="1"/>
          </p:nvPr>
        </p:nvSpPr>
        <p:spPr>
          <a:xfrm>
            <a:off x="951345" y="1196753"/>
            <a:ext cx="10732655" cy="5183857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altLang="ru-RU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Внеаудиторное мероприятие как эффективный метод учебно-воспитательной работы </a:t>
            </a:r>
          </a:p>
          <a:p>
            <a:pPr marL="0" indent="0" algn="ctr" eaLnBrk="1" hangingPunct="1">
              <a:buNone/>
            </a:pPr>
            <a:r>
              <a:rPr lang="ru-RU" altLang="ru-RU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(на примере конкурса профессионального мастерства «Ласковые руки»)</a:t>
            </a:r>
            <a:endParaRPr lang="ru-RU" altLang="ru-RU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eaLnBrk="1" hangingPunct="1">
              <a:buNone/>
            </a:pP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</a:p>
          <a:p>
            <a:pPr marL="0" indent="0" algn="ctr" eaLnBrk="1" hangingPunct="1">
              <a:buNone/>
            </a:pPr>
            <a:endParaRPr lang="ru-RU" altLang="ru-RU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eaLnBrk="1" hangingPunct="1">
              <a:buNone/>
            </a:pPr>
            <a:endParaRPr lang="ru-RU" altLang="ru-RU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eaLnBrk="1" hangingPunct="1">
              <a:buNone/>
            </a:pPr>
            <a:endParaRPr lang="ru-RU" altLang="ru-RU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eaLnBrk="1" hangingPunct="1">
              <a:buNone/>
            </a:pPr>
            <a:endParaRPr lang="ru-RU" altLang="ru-RU" sz="1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eaLnBrk="1" hangingPunct="1">
              <a:buNone/>
            </a:pPr>
            <a:endParaRPr lang="ru-RU" altLang="ru-RU" sz="1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eaLnBrk="1" hangingPunct="1">
              <a:buNone/>
            </a:pPr>
            <a:endParaRPr lang="ru-RU" altLang="ru-RU" sz="1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eaLnBrk="1" hangingPunct="1">
              <a:buNone/>
            </a:pPr>
            <a:r>
              <a:rPr lang="ru-RU" alt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ст-ца Кущёвская </a:t>
            </a:r>
          </a:p>
          <a:p>
            <a:pPr marL="0" indent="0" algn="ctr" eaLnBrk="1" hangingPunct="1">
              <a:buNone/>
            </a:pPr>
            <a:r>
              <a:rPr lang="ru-RU" alt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год</a:t>
            </a:r>
          </a:p>
          <a:p>
            <a:pPr marL="0" indent="0">
              <a:buNone/>
            </a:pPr>
            <a:endParaRPr lang="ru-RU" altLang="ru-RU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6308901"/>
              </p:ext>
            </p:extLst>
          </p:nvPr>
        </p:nvGraphicFramePr>
        <p:xfrm>
          <a:off x="6567055" y="4294908"/>
          <a:ext cx="4876799" cy="822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767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79087">
                <a:tc>
                  <a:txBody>
                    <a:bodyPr/>
                    <a:lstStyle/>
                    <a:p>
                      <a:r>
                        <a:rPr lang="ru-RU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Докладчик:</a:t>
                      </a:r>
                    </a:p>
                    <a:p>
                      <a:r>
                        <a:rPr lang="ru-RU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Васильева Ольга </a:t>
                      </a:r>
                      <a:r>
                        <a:rPr lang="ru-RU" sz="24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Вартазаровна</a:t>
                      </a:r>
                      <a:r>
                        <a:rPr lang="ru-RU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46BEDC4-9D2E-45A9-B75D-C193CF69B1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617" y="212436"/>
            <a:ext cx="11508509" cy="6308437"/>
          </a:xfrm>
        </p:spPr>
        <p:txBody>
          <a:bodyPr>
            <a:normAutofit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sz="30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«Сестринский процесс в действии»</a:t>
            </a:r>
          </a:p>
          <a:p>
            <a:pPr marL="0" indent="0" algn="ctr">
              <a:spcAft>
                <a:spcPts val="0"/>
              </a:spcAft>
              <a:buNone/>
            </a:pPr>
            <a:r>
              <a:rPr lang="ru-RU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Задача </a:t>
            </a:r>
            <a:r>
              <a:rPr lang="ru-RU" sz="26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2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spcAft>
                <a:spcPts val="0"/>
              </a:spcAft>
              <a:buNone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детском отделении находится ребёнок 7 дней. При сестринском обследовании медицинская сестра получила следующие данные: пупочная ранка мокнет, выделяется серозное отделяемое, вокруг пупка лёгкая гиперемия, инфильтрация. Общее состояние не нарушено, температура нормальная.</a:t>
            </a:r>
          </a:p>
          <a:p>
            <a:pPr marL="0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 </a:t>
            </a:r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Задания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1. О каком заболевании можно подумать в данной ситуации? Выявите, удовлетворение, каких потребностей нарушено.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just">
              <a:lnSpc>
                <a:spcPct val="100000"/>
              </a:lnSpc>
              <a:spcAft>
                <a:spcPts val="0"/>
              </a:spcAft>
              <a:buNone/>
            </a:pP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 Сформулируйте настоящие и потенциальные проблемы пациента. Выделите приоритетную проблему и сформулируйте цели сестринского вмешательства.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just">
              <a:lnSpc>
                <a:spcPct val="100000"/>
              </a:lnSpc>
              <a:spcAft>
                <a:spcPts val="0"/>
              </a:spcAft>
              <a:buNone/>
            </a:pP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 Продемонстрируйте технологию медицинской услуги </a:t>
            </a:r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«Антропометрия грудного ребёнка»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01890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A8FC80-A444-4397-A0AD-9BD01A76E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97057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Демонстрация технологии оказания медицинской услуги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F7D84AB-6CD8-4852-B443-8B642C0090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4308" y="1825626"/>
            <a:ext cx="5801784" cy="4351338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2633061-D535-4BB6-9290-73CA7C1D83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2466" y="2146830"/>
            <a:ext cx="4605867" cy="345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4983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C37ED5-B8A4-48E0-94C4-D416B002BA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3891"/>
            <a:ext cx="10515600" cy="822037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«Внимание, карантин!»</a:t>
            </a: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CBF7A8D0-1326-4507-855C-61B6B86499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218" y="969818"/>
            <a:ext cx="11610109" cy="5357091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Задача 	</a:t>
            </a: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Серёжа 3-х лет заболел остро, подъём температуры до 38,8</a:t>
            </a:r>
            <a:r>
              <a:rPr lang="ru-RU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С. Отмечалась однократная рвота, головная боль, боль при глотании. К концу суток появилась сыпь. При осмотре: состояние средней тяжести, температура 39,3 </a:t>
            </a:r>
            <a:r>
              <a:rPr lang="ru-RU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С. На коже обильная мелкоточечная сыпь на гиперемированном фоне. Белый дермографизм, язык обложен белым налётом. Зев ярко гиперемирован, миндалины гипертрофированы, отёчны. Со стороны сердца тахикардия, тоны громкие, живот безболезненный. Стул и диурез в норме.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marL="22098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Задания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buNone/>
              <a:tabLst>
                <a:tab pos="449580" algn="l"/>
              </a:tabLst>
            </a:pP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 Какое заболевание можно предположить у ребёнка?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buNone/>
              <a:tabLst>
                <a:tab pos="449580" algn="l"/>
              </a:tabLst>
            </a:pP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 Составьте мероприятия, которые необходимо провести с больными и контактными при данной инфекции?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11604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1E10D1-9B5B-4C22-84D1-745634847D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9B6BF6A-1480-4D83-8247-B8C7A322CD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Конкурс профессионального мастерства «Ласковые руки» успешно решает задачи повышения качества подготовки медицинских специалистов, создает благоприятную среду для развития интеллектуальных и творческих способностей студентов, формирует готовность к эффективной трудовой деятельности в профессиональной сфере.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88380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046FCB-9624-43AA-B910-C8C7547C3D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BEAC5F7-4857-433F-894C-68B52D4B61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2383862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273BF31-171D-4935-B1C5-BCDE465A62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868219"/>
            <a:ext cx="10972800" cy="5257946"/>
          </a:xfrm>
        </p:spPr>
        <p:txBody>
          <a:bodyPr/>
          <a:lstStyle/>
          <a:p>
            <a:pPr indent="0" algn="ctr">
              <a:spcAft>
                <a:spcPts val="0"/>
              </a:spcAft>
              <a:buNone/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Конкурс профессионального мастерства </a:t>
            </a:r>
          </a:p>
          <a:p>
            <a:pPr indent="0" algn="ctr">
              <a:spcAft>
                <a:spcPts val="0"/>
              </a:spcAft>
              <a:buNone/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 это соревнование учащихся учреждений профессионального образования на лучшее овладение профессией (специальностью), включающие практические задания по профессии (специальности) и вопросы для устных или письменных ответов по материалу специальных предметов.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683A590-135F-43E9-A6F0-D4AC793F2E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73411-F83D-47AD-853E-CD9ABD6F6C0C}" type="slidenum">
              <a:rPr lang="ru-RU" altLang="ru-RU" smtClean="0"/>
              <a:pPr/>
              <a:t>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808909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C5F458-E6F6-4FB5-8817-08E32B77B4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конкурсах профессионального мастерства применяются следующие методы социально-культурной деятельности:</a:t>
            </a:r>
            <a:b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2800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98D4FE9-9143-4BE7-86CD-23330883F7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460375" algn="just">
              <a:spcAft>
                <a:spcPts val="0"/>
              </a:spcAft>
              <a:buNone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 Методы формирования сознания личности.</a:t>
            </a:r>
          </a:p>
          <a:p>
            <a:pPr indent="460375" algn="just">
              <a:spcAft>
                <a:spcPts val="0"/>
              </a:spcAft>
              <a:buNone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 Методы организации деятельности.</a:t>
            </a:r>
          </a:p>
          <a:p>
            <a:pPr indent="460375" algn="just">
              <a:spcAft>
                <a:spcPts val="0"/>
              </a:spcAft>
              <a:buNone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 Методы стимулирования творческой деятельности и общественного поведения.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D6AC9BE-023A-4F5A-B995-982DF5B5B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73411-F83D-47AD-853E-CD9ABD6F6C0C}" type="slidenum">
              <a:rPr lang="ru-RU" altLang="ru-RU" smtClean="0"/>
              <a:pPr/>
              <a:t>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480088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E4466A-E683-46F1-8DDE-0B5B56AD30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Конкурс профессионального мастерства «Ласковые руки» </a:t>
            </a:r>
            <a:endParaRPr lang="ru-RU" sz="2800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973AE8A-2049-4E38-BB03-CB1D0EF6C5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 algn="just">
              <a:spcAft>
                <a:spcPts val="0"/>
              </a:spcAft>
              <a:buNone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Цель конкурса – определить уровень теоретической подготовки студентов в разделе «Сестринский уход в педиатрии», который является одним из основных разделов для будущих медицинских сестер, представляющей основы диагностики детских заболеваний и уход за больными детьми.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82089F8-F237-406B-AC30-2DA750F0F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73411-F83D-47AD-853E-CD9ABD6F6C0C}" type="slidenum">
              <a:rPr lang="ru-RU" altLang="ru-RU" smtClean="0"/>
              <a:pPr/>
              <a:t>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489027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351563-F2D1-4AA6-8178-27FE698C16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Во время конкурса студенты должны продемонстрировать:</a:t>
            </a:r>
            <a:b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2800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2DC419-E4E9-41BD-AA0C-BC4D9C902D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0363" indent="442913" algn="just">
              <a:spcAft>
                <a:spcPts val="0"/>
              </a:spcAft>
              <a:buNone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уровень теоретической подготовки по основным клиническим дисциплинам;</a:t>
            </a:r>
          </a:p>
          <a:p>
            <a:pPr marL="360363" indent="442913" algn="just">
              <a:spcAft>
                <a:spcPts val="0"/>
              </a:spcAft>
              <a:buNone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практические умения в организации ухода за пациентом;</a:t>
            </a:r>
          </a:p>
          <a:p>
            <a:pPr marL="360363" indent="442913" algn="just">
              <a:spcAft>
                <a:spcPts val="0"/>
              </a:spcAft>
              <a:buNone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умение составить план противоэпидемических мероприятий в очаге инфекции;</a:t>
            </a:r>
          </a:p>
          <a:p>
            <a:pPr marL="360363" indent="442913" algn="just">
              <a:spcAft>
                <a:spcPts val="0"/>
              </a:spcAft>
              <a:buNone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умение выполнять технологии оказания медицинских услуг.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8E40254-F45B-4313-AD95-EE9F017085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73411-F83D-47AD-853E-CD9ABD6F6C0C}" type="slidenum">
              <a:rPr lang="ru-RU" altLang="ru-RU" smtClean="0"/>
              <a:pPr/>
              <a:t>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647284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51A81A-60B4-4595-982C-728E36BED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Карта межпредметных связей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65874EB-E4AC-41B0-B4D8-DDEDD69B87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A85DD4A-0E05-4F41-BBE4-6BB273521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73411-F83D-47AD-853E-CD9ABD6F6C0C}" type="slidenum">
              <a:rPr lang="ru-RU" altLang="ru-RU" smtClean="0"/>
              <a:pPr/>
              <a:t>6</a:t>
            </a:fld>
            <a:endParaRPr lang="ru-RU" altLang="ru-RU"/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61BF4A94-5FA8-4E5A-830F-BDCF2029F00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766" t="28303" r="24609" b="15500"/>
          <a:stretch/>
        </p:blipFill>
        <p:spPr>
          <a:xfrm>
            <a:off x="2028536" y="1481861"/>
            <a:ext cx="7806420" cy="487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787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09BBAA-BFE2-42BE-B805-17795268F8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498764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Хронокарта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конкурса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F6F8A9FE-537B-49F2-8F70-2C6FD3F9E972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40509" y="609600"/>
          <a:ext cx="10515601" cy="6007331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08989">
                  <a:extLst>
                    <a:ext uri="{9D8B030D-6E8A-4147-A177-3AD203B41FA5}">
                      <a16:colId xmlns:a16="http://schemas.microsoft.com/office/drawing/2014/main" val="1078297614"/>
                    </a:ext>
                  </a:extLst>
                </a:gridCol>
                <a:gridCol w="6848666">
                  <a:extLst>
                    <a:ext uri="{9D8B030D-6E8A-4147-A177-3AD203B41FA5}">
                      <a16:colId xmlns:a16="http://schemas.microsoft.com/office/drawing/2014/main" val="2196064339"/>
                    </a:ext>
                  </a:extLst>
                </a:gridCol>
                <a:gridCol w="2957946">
                  <a:extLst>
                    <a:ext uri="{9D8B030D-6E8A-4147-A177-3AD203B41FA5}">
                      <a16:colId xmlns:a16="http://schemas.microsoft.com/office/drawing/2014/main" val="2930030377"/>
                    </a:ext>
                  </a:extLst>
                </a:gridCol>
              </a:tblGrid>
              <a:tr h="7536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№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п/п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Этапы конкурса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Время в минутах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4533941"/>
                  </a:ext>
                </a:extLst>
              </a:tr>
              <a:tr h="3768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Вступительное слово преподавателя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375700"/>
                  </a:ext>
                </a:extLst>
              </a:tr>
              <a:tr h="3768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Приветствие команд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8350368"/>
                  </a:ext>
                </a:extLst>
              </a:tr>
              <a:tr h="7536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Домашнее задание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«Оценка постера»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4748147"/>
                  </a:ext>
                </a:extLst>
              </a:tr>
              <a:tr h="376844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Теоретическое задание </a:t>
                      </a:r>
                      <a:r>
                        <a:rPr lang="ru-RU" sz="24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«Водопад вопросов»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2193915"/>
                  </a:ext>
                </a:extLst>
              </a:tr>
              <a:tr h="1884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«Блиц-турнир»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6411235"/>
                  </a:ext>
                </a:extLst>
              </a:tr>
              <a:tr h="1884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«Царство ребусов»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4733503"/>
                  </a:ext>
                </a:extLst>
              </a:tr>
              <a:tr h="7536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Практическая часть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«Сестринский процесс в действии»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1257274"/>
                  </a:ext>
                </a:extLst>
              </a:tr>
              <a:tr h="7536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Планирование мероприятий в очаге инфекции </a:t>
                      </a:r>
                      <a:r>
                        <a:rPr lang="ru-RU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«Внимание, карантин!»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4317865"/>
                  </a:ext>
                </a:extLst>
              </a:tr>
              <a:tr h="3768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Подведение итогов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7226927"/>
                  </a:ext>
                </a:extLst>
              </a:tr>
              <a:tr h="3768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Заключительный момент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3422006"/>
                  </a:ext>
                </a:extLst>
              </a:tr>
              <a:tr h="376843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Итого: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3290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87345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AB75B7-D9B3-44F3-A742-73F4F3B734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«Домашнее задание»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C63C679-CB8D-4936-BB18-639F7E8B0E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8C7C454-B449-4B04-B693-48FC51098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73411-F83D-47AD-853E-CD9ABD6F6C0C}" type="slidenum">
              <a:rPr lang="ru-RU" altLang="ru-RU" smtClean="0"/>
              <a:pPr/>
              <a:t>8</a:t>
            </a:fld>
            <a:endParaRPr lang="ru-RU" alt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7741243-0A4D-4DFB-83AF-E8A026D28F7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24" t="8215" r="3737" b="1990"/>
          <a:stretch/>
        </p:blipFill>
        <p:spPr>
          <a:xfrm>
            <a:off x="2336799" y="1557654"/>
            <a:ext cx="7232074" cy="5195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1571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849B6F-CD4A-481C-8AC0-11831F10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72548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«Водопад вопросов»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09003AF-EF19-4732-B4D5-87A3DE65E0E3}"/>
              </a:ext>
            </a:extLst>
          </p:cNvPr>
          <p:cNvSpPr/>
          <p:nvPr/>
        </p:nvSpPr>
        <p:spPr>
          <a:xfrm>
            <a:off x="1758594" y="2037516"/>
            <a:ext cx="15387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Молозиво</a:t>
            </a:r>
            <a:endParaRPr lang="ru-RU" sz="105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A7D76D1-C009-4EC4-A075-4D3E721E65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722" y="2787361"/>
            <a:ext cx="4938319" cy="208499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5A1C6A9-739E-48E9-9EAF-28479F1FBAE7}"/>
              </a:ext>
            </a:extLst>
          </p:cNvPr>
          <p:cNvSpPr/>
          <p:nvPr/>
        </p:nvSpPr>
        <p:spPr>
          <a:xfrm>
            <a:off x="8757723" y="2037516"/>
            <a:ext cx="1078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Рахит</a:t>
            </a:r>
            <a:endParaRPr lang="ru-RU" sz="1050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A5BD093-9011-46DA-B6CA-598581AC9B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3681" y="2499181"/>
            <a:ext cx="4766711" cy="2334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672707"/>
      </p:ext>
    </p:extLst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574</Words>
  <Application>Microsoft Office PowerPoint</Application>
  <PresentationFormat>Широкоэкранный</PresentationFormat>
  <Paragraphs>90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1_Тема Office</vt:lpstr>
      <vt:lpstr>Тема Office</vt:lpstr>
      <vt:lpstr>Государственное бюджетное профессиональное образовательное учреждение  «Кущёвский медицинский колледж»  министерства здравоохранения Краснодарского края  </vt:lpstr>
      <vt:lpstr>Презентация PowerPoint</vt:lpstr>
      <vt:lpstr> В конкурсах профессионального мастерства применяются следующие методы социально-культурной деятельности: </vt:lpstr>
      <vt:lpstr>Конкурс профессионального мастерства «Ласковые руки» </vt:lpstr>
      <vt:lpstr>Во время конкурса студенты должны продемонстрировать: </vt:lpstr>
      <vt:lpstr>Карта межпредметных связей</vt:lpstr>
      <vt:lpstr>Хронокарта конкурса</vt:lpstr>
      <vt:lpstr>«Домашнее задание»</vt:lpstr>
      <vt:lpstr>«Водопад вопросов»</vt:lpstr>
      <vt:lpstr>Презентация PowerPoint</vt:lpstr>
      <vt:lpstr>Демонстрация технологии оказания медицинской услуги</vt:lpstr>
      <vt:lpstr>«Внимание, карантин!»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Государственное бюджетное профессиональное образовательное учреждение  «Кущёвский медицинский колледж»  министерства здравоохранения Краснодарского края  </dc:title>
  <dc:creator>Ольга Васильева</dc:creator>
  <cp:lastModifiedBy>Ольга Васильева</cp:lastModifiedBy>
  <cp:revision>4</cp:revision>
  <dcterms:created xsi:type="dcterms:W3CDTF">2023-11-01T17:28:42Z</dcterms:created>
  <dcterms:modified xsi:type="dcterms:W3CDTF">2023-11-02T08:46:10Z</dcterms:modified>
</cp:coreProperties>
</file>